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E942-2EC5-4F0C-AE9C-2EAB5637F42D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5DAF-CFC9-4CEF-A7A8-DE04058D49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E942-2EC5-4F0C-AE9C-2EAB5637F42D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5DAF-CFC9-4CEF-A7A8-DE04058D49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E942-2EC5-4F0C-AE9C-2EAB5637F42D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5DAF-CFC9-4CEF-A7A8-DE04058D49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E942-2EC5-4F0C-AE9C-2EAB5637F42D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5DAF-CFC9-4CEF-A7A8-DE04058D49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E942-2EC5-4F0C-AE9C-2EAB5637F42D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5DAF-CFC9-4CEF-A7A8-DE04058D49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E942-2EC5-4F0C-AE9C-2EAB5637F42D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5DAF-CFC9-4CEF-A7A8-DE04058D49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E942-2EC5-4F0C-AE9C-2EAB5637F42D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5DAF-CFC9-4CEF-A7A8-DE04058D49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E942-2EC5-4F0C-AE9C-2EAB5637F42D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5DAF-CFC9-4CEF-A7A8-DE04058D49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E942-2EC5-4F0C-AE9C-2EAB5637F42D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5DAF-CFC9-4CEF-A7A8-DE04058D49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E942-2EC5-4F0C-AE9C-2EAB5637F42D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5DAF-CFC9-4CEF-A7A8-DE04058D49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E942-2EC5-4F0C-AE9C-2EAB5637F42D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05DAF-CFC9-4CEF-A7A8-DE04058D49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E942-2EC5-4F0C-AE9C-2EAB5637F42D}" type="datetimeFigureOut">
              <a:rPr lang="en-US" smtClean="0"/>
              <a:pPr/>
              <a:t>12/7/2022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05DAF-CFC9-4CEF-A7A8-DE04058D491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372476" cy="2071702"/>
          </a:xfrm>
        </p:spPr>
        <p:txBody>
          <a:bodyPr>
            <a:noAutofit/>
          </a:bodyPr>
          <a:lstStyle/>
          <a:p>
            <a:pPr algn="l"/>
            <a:r>
              <a:rPr lang="es-ES" sz="2800" dirty="0" smtClean="0">
                <a:latin typeface="Lucida Bright" pitchFamily="18" charset="0"/>
              </a:rPr>
              <a:t/>
            </a:r>
            <a:br>
              <a:rPr lang="es-ES" sz="2800" dirty="0" smtClean="0">
                <a:latin typeface="Lucida Bright" pitchFamily="18" charset="0"/>
              </a:rPr>
            </a:br>
            <a:r>
              <a:rPr lang="es-ES" sz="2800" dirty="0" smtClean="0">
                <a:latin typeface="Lucida Bright" pitchFamily="18" charset="0"/>
              </a:rPr>
              <a:t/>
            </a:r>
            <a:br>
              <a:rPr lang="es-ES" sz="2800" dirty="0" smtClean="0">
                <a:latin typeface="Lucida Bright" pitchFamily="18" charset="0"/>
              </a:rPr>
            </a:br>
            <a:r>
              <a:rPr lang="es-ES" sz="2800" dirty="0" smtClean="0">
                <a:latin typeface="Lucida Bright" pitchFamily="18" charset="0"/>
              </a:rPr>
              <a:t/>
            </a:r>
            <a:br>
              <a:rPr lang="es-ES" sz="2800" dirty="0" smtClean="0">
                <a:latin typeface="Lucida Bright" pitchFamily="18" charset="0"/>
              </a:rPr>
            </a:br>
            <a:r>
              <a:rPr lang="es-ES" sz="2800" dirty="0" smtClean="0">
                <a:latin typeface="Lucida Bright" pitchFamily="18" charset="0"/>
              </a:rPr>
              <a:t/>
            </a:r>
            <a:br>
              <a:rPr lang="es-ES" sz="2800" dirty="0" smtClean="0">
                <a:latin typeface="Lucida Bright" pitchFamily="18" charset="0"/>
              </a:rPr>
            </a:br>
            <a:r>
              <a:rPr lang="es-ES" sz="2800" dirty="0" smtClean="0">
                <a:latin typeface="Lucida Bright" pitchFamily="18" charset="0"/>
              </a:rPr>
              <a:t/>
            </a:r>
            <a:br>
              <a:rPr lang="es-ES" sz="2800" dirty="0" smtClean="0">
                <a:latin typeface="Lucida Bright" pitchFamily="18" charset="0"/>
              </a:rPr>
            </a:br>
            <a:r>
              <a:rPr lang="es-ES" sz="2800" b="1" i="1" dirty="0" smtClean="0">
                <a:latin typeface="Lucida Bright" pitchFamily="18" charset="0"/>
              </a:rPr>
              <a:t>ESCUCHAR CON EL CORAZÓN.</a:t>
            </a:r>
            <a:br>
              <a:rPr lang="es-ES" sz="2800" b="1" i="1" dirty="0" smtClean="0">
                <a:latin typeface="Lucida Bright" pitchFamily="18" charset="0"/>
              </a:rPr>
            </a:br>
            <a:r>
              <a:rPr lang="es-ES" sz="2800" dirty="0" smtClean="0">
                <a:latin typeface="Lucida Bright" pitchFamily="18" charset="0"/>
              </a:rPr>
              <a:t/>
            </a:r>
            <a:br>
              <a:rPr lang="es-ES" sz="2800" dirty="0" smtClean="0">
                <a:latin typeface="Lucida Bright" pitchFamily="18" charset="0"/>
              </a:rPr>
            </a:br>
            <a:r>
              <a:rPr lang="es-ES" sz="2800" dirty="0" smtClean="0">
                <a:latin typeface="Lucida Bright" pitchFamily="18" charset="0"/>
              </a:rPr>
              <a:t>ALUMNAS</a:t>
            </a:r>
            <a:r>
              <a:rPr lang="es-ES" sz="2800" dirty="0" smtClean="0">
                <a:latin typeface="Lucida Bright" pitchFamily="18" charset="0"/>
              </a:rPr>
              <a:t>: Olivera Keila, </a:t>
            </a:r>
            <a:r>
              <a:rPr lang="es-ES" sz="2800" dirty="0" err="1" smtClean="0">
                <a:latin typeface="Lucida Bright" pitchFamily="18" charset="0"/>
              </a:rPr>
              <a:t>Gimena</a:t>
            </a:r>
            <a:r>
              <a:rPr lang="es-ES" sz="2800" dirty="0" smtClean="0">
                <a:latin typeface="Lucida Bright" pitchFamily="18" charset="0"/>
              </a:rPr>
              <a:t> </a:t>
            </a:r>
            <a:r>
              <a:rPr lang="es-ES" sz="2800" dirty="0" err="1" smtClean="0">
                <a:latin typeface="Lucida Bright" pitchFamily="18" charset="0"/>
              </a:rPr>
              <a:t>Ilari</a:t>
            </a:r>
            <a:r>
              <a:rPr lang="es-ES" sz="2800" dirty="0" smtClean="0">
                <a:latin typeface="Lucida Bright" pitchFamily="18" charset="0"/>
              </a:rPr>
              <a:t>, </a:t>
            </a:r>
            <a:r>
              <a:rPr lang="es-ES" sz="2800" dirty="0" err="1" smtClean="0">
                <a:latin typeface="Lucida Bright" pitchFamily="18" charset="0"/>
              </a:rPr>
              <a:t>Rocio</a:t>
            </a:r>
            <a:r>
              <a:rPr lang="es-ES" sz="2800" dirty="0" smtClean="0">
                <a:latin typeface="Lucida Bright" pitchFamily="18" charset="0"/>
              </a:rPr>
              <a:t> </a:t>
            </a:r>
            <a:r>
              <a:rPr lang="es-ES" sz="2800" dirty="0" err="1" smtClean="0">
                <a:latin typeface="Lucida Bright" pitchFamily="18" charset="0"/>
              </a:rPr>
              <a:t>Luck</a:t>
            </a:r>
            <a:r>
              <a:rPr lang="es-ES" sz="2800" dirty="0" smtClean="0">
                <a:latin typeface="Lucida Bright" pitchFamily="18" charset="0"/>
              </a:rPr>
              <a:t>.</a:t>
            </a:r>
            <a:br>
              <a:rPr lang="es-ES" sz="2800" dirty="0" smtClean="0">
                <a:latin typeface="Lucida Bright" pitchFamily="18" charset="0"/>
              </a:rPr>
            </a:br>
            <a:r>
              <a:rPr lang="es-ES" sz="2800" dirty="0" smtClean="0">
                <a:latin typeface="Lucida Bright" pitchFamily="18" charset="0"/>
              </a:rPr>
              <a:t>CURSO: 2do Año, Prof. en Psicología.</a:t>
            </a:r>
            <a:br>
              <a:rPr lang="es-ES" sz="2800" dirty="0" smtClean="0">
                <a:latin typeface="Lucida Bright" pitchFamily="18" charset="0"/>
              </a:rPr>
            </a:br>
            <a:r>
              <a:rPr lang="es-ES" sz="2800" dirty="0" smtClean="0">
                <a:latin typeface="Lucida Bright" pitchFamily="18" charset="0"/>
              </a:rPr>
              <a:t/>
            </a:r>
            <a:br>
              <a:rPr lang="es-ES" sz="2800" dirty="0" smtClean="0">
                <a:latin typeface="Lucida Bright" pitchFamily="18" charset="0"/>
              </a:rPr>
            </a:br>
            <a:r>
              <a:rPr lang="es-ES" sz="2800" dirty="0" smtClean="0">
                <a:latin typeface="Lucida Bright" pitchFamily="18" charset="0"/>
              </a:rPr>
              <a:t>2022.</a:t>
            </a:r>
            <a:br>
              <a:rPr lang="es-ES" sz="2800" dirty="0" smtClean="0">
                <a:latin typeface="Lucida Bright" pitchFamily="18" charset="0"/>
              </a:rPr>
            </a:br>
            <a:endParaRPr lang="en-US" sz="2800" dirty="0">
              <a:latin typeface="Lucida Bright" pitchFamily="18" charset="0"/>
            </a:endParaRPr>
          </a:p>
        </p:txBody>
      </p:sp>
      <p:pic>
        <p:nvPicPr>
          <p:cNvPr id="4" name="3 Marcador de contenido" descr="logo_mai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85728"/>
            <a:ext cx="8072494" cy="1582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969959"/>
          </a:xfrm>
        </p:spPr>
        <p:txBody>
          <a:bodyPr>
            <a:normAutofit/>
          </a:bodyPr>
          <a:lstStyle/>
          <a:p>
            <a:r>
              <a:rPr lang="es-ES" sz="5400" dirty="0" smtClean="0">
                <a:latin typeface="Stencil" pitchFamily="82" charset="0"/>
              </a:rPr>
              <a:t>ESCUCHAR, ¿QUÉ ES?</a:t>
            </a:r>
            <a:endParaRPr lang="en-US" sz="5400" dirty="0">
              <a:latin typeface="Stencil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85852" y="1428736"/>
            <a:ext cx="6400800" cy="1752600"/>
          </a:xfrm>
        </p:spPr>
        <p:txBody>
          <a:bodyPr>
            <a:noAutofit/>
          </a:bodyPr>
          <a:lstStyle/>
          <a:p>
            <a:pPr algn="just"/>
            <a:r>
              <a:rPr lang="es-ES" sz="3600" b="1" dirty="0">
                <a:solidFill>
                  <a:schemeClr val="tx1"/>
                </a:solidFill>
                <a:latin typeface="arial"/>
              </a:rPr>
              <a:t>E</a:t>
            </a:r>
            <a:r>
              <a:rPr lang="es-ES" sz="3600" b="1" i="0" dirty="0" smtClean="0">
                <a:solidFill>
                  <a:schemeClr val="tx1"/>
                </a:solidFill>
                <a:latin typeface="arial"/>
              </a:rPr>
              <a:t>s un verbo que hace referencia a la acción de poner atención en algo que es captado por el sentido auditivo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4 Imagen" descr="SMARTER-LIVING-HELP-BETTER-LISTENER-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500570"/>
            <a:ext cx="3357586" cy="1836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 descr="grupo imag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3857628"/>
            <a:ext cx="2714644" cy="2705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Stencil" pitchFamily="82" charset="0"/>
              </a:rPr>
              <a:t>La importancia de escuchar</a:t>
            </a:r>
            <a:endParaRPr lang="en-US" dirty="0">
              <a:latin typeface="Stencil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 smtClean="0">
                <a:latin typeface="Arial Rounded MT Bold" pitchFamily="34" charset="0"/>
              </a:rPr>
              <a:t>   Saber </a:t>
            </a:r>
            <a:r>
              <a:rPr lang="es-ES" b="1" dirty="0">
                <a:latin typeface="Arial Rounded MT Bold" pitchFamily="34" charset="0"/>
              </a:rPr>
              <a:t>escuchar</a:t>
            </a:r>
            <a:r>
              <a:rPr lang="es-ES" dirty="0">
                <a:latin typeface="Arial Rounded MT Bold" pitchFamily="34" charset="0"/>
              </a:rPr>
              <a:t> no es solo una actitud, </a:t>
            </a:r>
            <a:r>
              <a:rPr lang="es-ES" dirty="0" smtClean="0">
                <a:latin typeface="Arial Rounded MT Bold" pitchFamily="34" charset="0"/>
              </a:rPr>
              <a:t>es también </a:t>
            </a:r>
            <a:r>
              <a:rPr lang="es-ES" dirty="0">
                <a:latin typeface="Arial Rounded MT Bold" pitchFamily="34" charset="0"/>
              </a:rPr>
              <a:t>una aptitud, una habilidad. </a:t>
            </a:r>
            <a:endParaRPr lang="es-ES" dirty="0" smtClean="0">
              <a:latin typeface="Arial Rounded MT Bold" pitchFamily="34" charset="0"/>
            </a:endParaRPr>
          </a:p>
          <a:p>
            <a:pPr algn="just"/>
            <a:r>
              <a:rPr lang="es-ES" b="1" dirty="0" smtClean="0">
                <a:latin typeface="Arial Rounded MT Bold" pitchFamily="34" charset="0"/>
              </a:rPr>
              <a:t>   Saber </a:t>
            </a:r>
            <a:r>
              <a:rPr lang="es-ES" b="1" dirty="0">
                <a:latin typeface="Arial Rounded MT Bold" pitchFamily="34" charset="0"/>
              </a:rPr>
              <a:t>escuchar</a:t>
            </a:r>
            <a:r>
              <a:rPr lang="es-ES" dirty="0">
                <a:latin typeface="Arial Rounded MT Bold" pitchFamily="34" charset="0"/>
              </a:rPr>
              <a:t> ayuda a la persona que nos habla a sentirse respetada, acogida. Mientras escuchamos estamos creando un espacio de interrelación, un puente emocional de conexión.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3 Imagen" descr="ilustracion-persona-confusa-apoyo-famili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5012323"/>
            <a:ext cx="1857388" cy="1713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SMARTER-LIVING-HELP-LISTEN-0.jpg"/>
          <p:cNvPicPr>
            <a:picLocks noChangeAspect="1"/>
          </p:cNvPicPr>
          <p:nvPr/>
        </p:nvPicPr>
        <p:blipFill>
          <a:blip r:embed="rId4"/>
          <a:srcRect t="18026" b="16394"/>
          <a:stretch>
            <a:fillRect/>
          </a:stretch>
        </p:blipFill>
        <p:spPr>
          <a:xfrm>
            <a:off x="785786" y="5500702"/>
            <a:ext cx="3187060" cy="11430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5 Imagen" descr="thumbnail_escuchar_mayor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5286388"/>
            <a:ext cx="18288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800" dirty="0" smtClean="0">
                <a:latin typeface="Stencil" pitchFamily="82" charset="0"/>
              </a:rPr>
              <a:t>Escuchar con el corazón</a:t>
            </a:r>
            <a:endParaRPr lang="en-US" sz="4800" dirty="0">
              <a:latin typeface="Stencil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4000" b="1" dirty="0" smtClean="0">
                <a:latin typeface="Arial Rounded MT Bold" pitchFamily="34" charset="0"/>
              </a:rPr>
              <a:t>   Es más </a:t>
            </a:r>
            <a:r>
              <a:rPr lang="es-ES" sz="4000" b="1" dirty="0">
                <a:latin typeface="Arial Rounded MT Bold" pitchFamily="34" charset="0"/>
              </a:rPr>
              <a:t>que oír, es poner </a:t>
            </a:r>
            <a:r>
              <a:rPr lang="es-ES" sz="4000" b="1" dirty="0" smtClean="0">
                <a:latin typeface="Arial Rounded MT Bold" pitchFamily="34" charset="0"/>
              </a:rPr>
              <a:t>atención, comprender </a:t>
            </a:r>
            <a:r>
              <a:rPr lang="es-ES" sz="4000" b="1" dirty="0">
                <a:latin typeface="Arial Rounded MT Bold" pitchFamily="34" charset="0"/>
              </a:rPr>
              <a:t>lo que </a:t>
            </a:r>
            <a:r>
              <a:rPr lang="es-ES" sz="4000" b="1" dirty="0" smtClean="0">
                <a:latin typeface="Arial Rounded MT Bold" pitchFamily="34" charset="0"/>
              </a:rPr>
              <a:t>se está diciendo</a:t>
            </a:r>
            <a:r>
              <a:rPr lang="es-ES" sz="4000" b="1" dirty="0">
                <a:latin typeface="Arial Rounded MT Bold" pitchFamily="34" charset="0"/>
              </a:rPr>
              <a:t>, cómo </a:t>
            </a:r>
            <a:r>
              <a:rPr lang="es-ES" sz="4000" b="1" dirty="0" smtClean="0">
                <a:latin typeface="Arial Rounded MT Bold" pitchFamily="34" charset="0"/>
              </a:rPr>
              <a:t>se lo </a:t>
            </a:r>
            <a:r>
              <a:rPr lang="es-ES" sz="4000" b="1" dirty="0" smtClean="0">
                <a:latin typeface="Arial Rounded MT Bold" pitchFamily="34" charset="0"/>
              </a:rPr>
              <a:t>está </a:t>
            </a:r>
            <a:r>
              <a:rPr lang="es-ES" sz="4000" b="1" dirty="0">
                <a:latin typeface="Arial Rounded MT Bold" pitchFamily="34" charset="0"/>
              </a:rPr>
              <a:t>diciendo y desde dónde </a:t>
            </a:r>
            <a:r>
              <a:rPr lang="es-ES" sz="4000" b="1" dirty="0" smtClean="0">
                <a:latin typeface="Arial Rounded MT Bold" pitchFamily="34" charset="0"/>
              </a:rPr>
              <a:t>se lo </a:t>
            </a:r>
            <a:r>
              <a:rPr lang="es-ES" sz="4000" b="1" dirty="0">
                <a:latin typeface="Arial Rounded MT Bold" pitchFamily="34" charset="0"/>
              </a:rPr>
              <a:t>están diciendo.</a:t>
            </a:r>
            <a:endParaRPr lang="en-US" sz="4000" b="1" dirty="0">
              <a:latin typeface="Arial Rounded MT Bold" pitchFamily="34" charset="0"/>
            </a:endParaRPr>
          </a:p>
        </p:txBody>
      </p:sp>
      <p:pic>
        <p:nvPicPr>
          <p:cNvPr id="4" name="3 Imagen" descr="iconee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219576"/>
            <a:ext cx="2638424" cy="2638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Imagen" descr="servicios-psicologicos-apoyo-personal-asistencia-oficina-acogedora-o-hogar-chica-molesta-problemas-escuchar-al-psicologo_74565-1154.jpg"/>
          <p:cNvPicPr>
            <a:picLocks noChangeAspect="1"/>
          </p:cNvPicPr>
          <p:nvPr/>
        </p:nvPicPr>
        <p:blipFill>
          <a:blip r:embed="rId4" cstate="print"/>
          <a:srcRect l="10387" t="20833" r="10294" b="17708"/>
          <a:stretch>
            <a:fillRect/>
          </a:stretch>
        </p:blipFill>
        <p:spPr>
          <a:xfrm>
            <a:off x="928662" y="4714884"/>
            <a:ext cx="2790925" cy="1960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5 Imagen" descr="D0uGSuuX0AAaPV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786322"/>
            <a:ext cx="1857388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 smtClean="0">
                <a:latin typeface="Stencil" pitchFamily="82" charset="0"/>
              </a:rPr>
              <a:t>PARA UNA BUENA COMUNICACIÓN </a:t>
            </a:r>
            <a:r>
              <a:rPr lang="es-ES" dirty="0" smtClean="0">
                <a:latin typeface="Stencil" pitchFamily="82" charset="0"/>
              </a:rPr>
              <a:t>hay que: </a:t>
            </a:r>
            <a:endParaRPr lang="en-US" dirty="0">
              <a:latin typeface="Stencil" pitchFamily="82" charset="0"/>
            </a:endParaRPr>
          </a:p>
        </p:txBody>
      </p:sp>
      <p:pic>
        <p:nvPicPr>
          <p:cNvPr id="4" name="3 Marcador de contenido" descr="infografia-comunicacion-interpersonal.png"/>
          <p:cNvPicPr>
            <a:picLocks noGrp="1" noChangeAspect="1"/>
          </p:cNvPicPr>
          <p:nvPr>
            <p:ph idx="1"/>
          </p:nvPr>
        </p:nvPicPr>
        <p:blipFill>
          <a:blip r:embed="rId3"/>
          <a:srcRect t="10417"/>
          <a:stretch>
            <a:fillRect/>
          </a:stretch>
        </p:blipFill>
        <p:spPr>
          <a:xfrm>
            <a:off x="785786" y="1571612"/>
            <a:ext cx="7751535" cy="50546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rial Black" pitchFamily="34" charset="0"/>
              </a:rPr>
              <a:t>¿Qué significa la palabra escuchar en la Biblia?</a:t>
            </a:r>
            <a:br>
              <a:rPr lang="es-ES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dirty="0" smtClean="0">
                <a:latin typeface="Yu Gothic" pitchFamily="34" charset="-128"/>
                <a:ea typeface="Yu Gothic" pitchFamily="34" charset="-128"/>
              </a:rPr>
              <a:t>   La</a:t>
            </a:r>
            <a:r>
              <a:rPr lang="es-ES" dirty="0">
                <a:latin typeface="Yu Gothic" pitchFamily="34" charset="-128"/>
                <a:ea typeface="Yu Gothic" pitchFamily="34" charset="-128"/>
              </a:rPr>
              <a:t> </a:t>
            </a:r>
            <a:r>
              <a:rPr lang="es-ES" b="1" dirty="0">
                <a:latin typeface="Yu Gothic" pitchFamily="34" charset="-128"/>
                <a:ea typeface="Yu Gothic" pitchFamily="34" charset="-128"/>
              </a:rPr>
              <a:t>escucha</a:t>
            </a:r>
            <a:r>
              <a:rPr lang="es-ES" dirty="0">
                <a:latin typeface="Yu Gothic" pitchFamily="34" charset="-128"/>
                <a:ea typeface="Yu Gothic" pitchFamily="34" charset="-128"/>
              </a:rPr>
              <a:t> no ocurre naturalmente, sino es el resultado de una elección </a:t>
            </a:r>
            <a:r>
              <a:rPr lang="es-ES" b="1" dirty="0">
                <a:latin typeface="Yu Gothic" pitchFamily="34" charset="-128"/>
                <a:ea typeface="Yu Gothic" pitchFamily="34" charset="-128"/>
              </a:rPr>
              <a:t>consciente</a:t>
            </a:r>
            <a:r>
              <a:rPr lang="es-ES" dirty="0">
                <a:latin typeface="Yu Gothic" pitchFamily="34" charset="-128"/>
                <a:ea typeface="Yu Gothic" pitchFamily="34" charset="-128"/>
              </a:rPr>
              <a:t>. La gente también puede tomar la </a:t>
            </a:r>
            <a:r>
              <a:rPr lang="es-ES" b="1" dirty="0">
                <a:latin typeface="Yu Gothic" pitchFamily="34" charset="-128"/>
                <a:ea typeface="Yu Gothic" pitchFamily="34" charset="-128"/>
              </a:rPr>
              <a:t>decisión</a:t>
            </a:r>
            <a:r>
              <a:rPr lang="es-ES" dirty="0">
                <a:latin typeface="Yu Gothic" pitchFamily="34" charset="-128"/>
                <a:ea typeface="Yu Gothic" pitchFamily="34" charset="-128"/>
              </a:rPr>
              <a:t> </a:t>
            </a:r>
            <a:r>
              <a:rPr lang="es-ES" dirty="0" smtClean="0">
                <a:latin typeface="Yu Gothic" pitchFamily="34" charset="-128"/>
                <a:ea typeface="Yu Gothic" pitchFamily="34" charset="-128"/>
              </a:rPr>
              <a:t>de </a:t>
            </a:r>
            <a:r>
              <a:rPr lang="es-ES" dirty="0">
                <a:latin typeface="Yu Gothic" pitchFamily="34" charset="-128"/>
                <a:ea typeface="Yu Gothic" pitchFamily="34" charset="-128"/>
              </a:rPr>
              <a:t>no escuchar, como cuando los discípulos de Moisés dijeron</a:t>
            </a:r>
            <a:r>
              <a:rPr lang="es-ES" dirty="0" smtClean="0">
                <a:latin typeface="Yu Gothic" pitchFamily="34" charset="-128"/>
                <a:ea typeface="Yu Gothic" pitchFamily="34" charset="-128"/>
              </a:rPr>
              <a:t>:</a:t>
            </a:r>
          </a:p>
          <a:p>
            <a:pPr algn="just">
              <a:buNone/>
            </a:pPr>
            <a:r>
              <a:rPr lang="es-ES" dirty="0">
                <a:latin typeface="Yu Gothic" pitchFamily="34" charset="-128"/>
                <a:ea typeface="Yu Gothic" pitchFamily="34" charset="-128"/>
              </a:rPr>
              <a:t>  </a:t>
            </a:r>
            <a:r>
              <a:rPr lang="es-ES" dirty="0" smtClean="0">
                <a:latin typeface="Yu Gothic" pitchFamily="34" charset="-128"/>
                <a:ea typeface="Yu Gothic" pitchFamily="34" charset="-128"/>
              </a:rPr>
              <a:t> </a:t>
            </a:r>
            <a:r>
              <a:rPr lang="es-ES" b="1" i="1" dirty="0">
                <a:latin typeface="Yu Gothic" pitchFamily="34" charset="-128"/>
                <a:ea typeface="Yu Gothic" pitchFamily="34" charset="-128"/>
              </a:rPr>
              <a:t>"Habla a nosotros y escucharemos. Pero no hagas que Dios nos hable o moriremos." (Éxodo 20:19).</a:t>
            </a:r>
          </a:p>
          <a:p>
            <a:pPr>
              <a:buNone/>
            </a:pPr>
            <a:endParaRPr lang="es-ES" dirty="0" smtClean="0"/>
          </a:p>
          <a:p>
            <a:endParaRPr lang="en-US" dirty="0"/>
          </a:p>
        </p:txBody>
      </p:sp>
      <p:pic>
        <p:nvPicPr>
          <p:cNvPr id="4" name="3 Imagen" descr="D92956EE-B96E-4DBD-8207-E0CFC5FF1032.jpeg"/>
          <p:cNvPicPr>
            <a:picLocks noChangeAspect="1"/>
          </p:cNvPicPr>
          <p:nvPr/>
        </p:nvPicPr>
        <p:blipFill>
          <a:blip r:embed="rId3"/>
          <a:srcRect l="5263" t="9033" r="5263" b="19046"/>
          <a:stretch>
            <a:fillRect/>
          </a:stretch>
        </p:blipFill>
        <p:spPr>
          <a:xfrm>
            <a:off x="3143240" y="5214950"/>
            <a:ext cx="3143240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285852" y="285728"/>
            <a:ext cx="7429552" cy="6572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sz="3300" dirty="0" smtClean="0">
                <a:latin typeface="Bahnschrift SemiBold" pitchFamily="34" charset="0"/>
              </a:rPr>
              <a:t>  </a:t>
            </a:r>
            <a:r>
              <a:rPr lang="es-ES" sz="3900" dirty="0" smtClean="0">
                <a:latin typeface="Bahnschrift SemiBold" pitchFamily="34" charset="0"/>
              </a:rPr>
              <a:t> APRENDAMOS AMAR Y ESCUCHAR A NUESTRO </a:t>
            </a:r>
            <a:r>
              <a:rPr lang="es-ES" sz="3900" dirty="0" smtClean="0">
                <a:latin typeface="Bahnschrift SemiBold" pitchFamily="34" charset="0"/>
              </a:rPr>
              <a:t>PRÓJIMO </a:t>
            </a:r>
            <a:r>
              <a:rPr lang="es-ES" sz="3900" dirty="0" smtClean="0">
                <a:latin typeface="Bahnschrift SemiBold" pitchFamily="34" charset="0"/>
              </a:rPr>
              <a:t>DE TODO CORAZÓN , ASÍ COMO DIOS NOS OYE EN TODO TIEMPO. PORQUE ESCRITO ESTÁ EN MATEO 22:36-40</a:t>
            </a:r>
          </a:p>
          <a:p>
            <a:pPr>
              <a:buNone/>
            </a:pPr>
            <a:r>
              <a:rPr lang="es-ES" sz="3900" b="1" i="1" baseline="30000" dirty="0" smtClean="0">
                <a:latin typeface="Bahnschrift SemiBold" pitchFamily="34" charset="0"/>
              </a:rPr>
              <a:t>      36 </a:t>
            </a:r>
            <a:r>
              <a:rPr lang="es-ES" sz="3900" b="1" i="1" dirty="0" smtClean="0">
                <a:latin typeface="Bahnschrift SemiBold" pitchFamily="34" charset="0"/>
              </a:rPr>
              <a:t>Maestro, ¿cuál es el gran mandamiento en la ley? </a:t>
            </a:r>
            <a:r>
              <a:rPr lang="es-ES" sz="3900" b="1" i="1" baseline="30000" dirty="0" smtClean="0">
                <a:latin typeface="Bahnschrift SemiBold" pitchFamily="34" charset="0"/>
              </a:rPr>
              <a:t>37 </a:t>
            </a:r>
            <a:r>
              <a:rPr lang="es-ES" sz="3900" b="1" i="1" dirty="0" smtClean="0">
                <a:latin typeface="Bahnschrift SemiBold" pitchFamily="34" charset="0"/>
              </a:rPr>
              <a:t>Jesús le dijo: Amarás al Señor tu Dios con todo tu corazón, y con toda tu alma, y con toda tu mente. </a:t>
            </a:r>
            <a:r>
              <a:rPr lang="es-ES" sz="3900" b="1" i="1" baseline="30000" dirty="0" smtClean="0">
                <a:latin typeface="Bahnschrift SemiBold" pitchFamily="34" charset="0"/>
              </a:rPr>
              <a:t>38 </a:t>
            </a:r>
            <a:r>
              <a:rPr lang="es-ES" sz="3900" b="1" i="1" dirty="0" smtClean="0">
                <a:latin typeface="Bahnschrift SemiBold" pitchFamily="34" charset="0"/>
              </a:rPr>
              <a:t>Este es el primero y grande mandamiento. </a:t>
            </a:r>
            <a:r>
              <a:rPr lang="es-ES" sz="3900" b="1" i="1" baseline="30000" dirty="0" smtClean="0">
                <a:latin typeface="Bahnschrift SemiBold" pitchFamily="34" charset="0"/>
              </a:rPr>
              <a:t>39 </a:t>
            </a:r>
            <a:r>
              <a:rPr lang="es-ES" sz="3900" b="1" i="1" dirty="0" smtClean="0">
                <a:latin typeface="Bahnschrift SemiBold" pitchFamily="34" charset="0"/>
              </a:rPr>
              <a:t>Y el segundo es semejante: Amarás a tu prójimo como a ti mismo. </a:t>
            </a:r>
            <a:r>
              <a:rPr lang="es-ES" sz="3900" b="1" i="1" baseline="30000" dirty="0" smtClean="0">
                <a:latin typeface="Bahnschrift SemiBold" pitchFamily="34" charset="0"/>
              </a:rPr>
              <a:t>40 </a:t>
            </a:r>
            <a:r>
              <a:rPr lang="es-ES" sz="3900" b="1" i="1" dirty="0" smtClean="0">
                <a:latin typeface="Bahnschrift SemiBold" pitchFamily="34" charset="0"/>
              </a:rPr>
              <a:t>De estos dos mandamientos depende toda la ley y los profetas.</a:t>
            </a:r>
          </a:p>
          <a:p>
            <a:endParaRPr lang="en-US" dirty="0"/>
          </a:p>
        </p:txBody>
      </p:sp>
      <p:pic>
        <p:nvPicPr>
          <p:cNvPr id="4" name="3 Imagen" descr="pngtree-jesus-god-god-crucifixion-png-image_3966931.jpg"/>
          <p:cNvPicPr>
            <a:picLocks noChangeAspect="1"/>
          </p:cNvPicPr>
          <p:nvPr/>
        </p:nvPicPr>
        <p:blipFill>
          <a:blip r:embed="rId3" cstate="print"/>
          <a:srcRect l="27084" r="27083"/>
          <a:stretch>
            <a:fillRect/>
          </a:stretch>
        </p:blipFill>
        <p:spPr>
          <a:xfrm>
            <a:off x="0" y="0"/>
            <a:ext cx="157163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21431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9600" dirty="0" smtClean="0">
                <a:latin typeface="Algerian" pitchFamily="82" charset="0"/>
              </a:rPr>
              <a:t> GRACIAS</a:t>
            </a:r>
            <a:endParaRPr lang="en-US" sz="9600" dirty="0">
              <a:latin typeface="Algerian" pitchFamily="82" charset="0"/>
            </a:endParaRPr>
          </a:p>
        </p:txBody>
      </p:sp>
      <p:pic>
        <p:nvPicPr>
          <p:cNvPr id="6" name="5 Imagen" descr="iconee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714752"/>
            <a:ext cx="2638424" cy="2638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118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     ESCUCHAR CON EL CORAZÓN.  ALUMNAS: Olivera Keila, Gimena Ilari, Rocio Luck. CURSO: 2do Año, Prof. en Psicología.  2022. </vt:lpstr>
      <vt:lpstr>ESCUCHAR, ¿QUÉ ES?</vt:lpstr>
      <vt:lpstr>La importancia de escuchar</vt:lpstr>
      <vt:lpstr>Escuchar con el corazón</vt:lpstr>
      <vt:lpstr>PARA UNA BUENA COMUNICACIÓN hay que: </vt:lpstr>
      <vt:lpstr>¿Qué significa la palabra escuchar en la Biblia?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Keila Nacheli Olivera</dc:creator>
  <cp:lastModifiedBy>Carla María Turco</cp:lastModifiedBy>
  <cp:revision>22</cp:revision>
  <dcterms:created xsi:type="dcterms:W3CDTF">2022-05-30T23:39:58Z</dcterms:created>
  <dcterms:modified xsi:type="dcterms:W3CDTF">2022-12-07T11:56:05Z</dcterms:modified>
</cp:coreProperties>
</file>